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90" r:id="rId3"/>
  </p:sldMasterIdLst>
  <p:sldIdLst>
    <p:sldId id="256" r:id="rId4"/>
    <p:sldId id="257" r:id="rId5"/>
    <p:sldId id="267" r:id="rId6"/>
    <p:sldId id="261" r:id="rId7"/>
    <p:sldId id="259" r:id="rId8"/>
    <p:sldId id="260" r:id="rId9"/>
    <p:sldId id="262" r:id="rId10"/>
    <p:sldId id="263" r:id="rId11"/>
    <p:sldId id="264" r:id="rId12"/>
    <p:sldId id="268" r:id="rId13"/>
    <p:sldId id="265" r:id="rId14"/>
    <p:sldId id="266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99563-DEB8-4BA2-AD25-516F6850E00B}" v="507" dt="2022-04-28T14:45:55"/>
    <p1510:client id="{2A11B04D-A87E-42AD-AC6C-70E2830B4BBE}" v="50" dt="2022-04-28T14:17:50.392"/>
    <p1510:client id="{D4EBB9FB-9CE2-4C48-8DD8-6DB784932199}" v="533" dt="2022-04-28T14:00:19.2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ti Madhavi" userId="ea2a525708206d9b" providerId="LiveId" clId="{B2F010D3-7C1D-4676-8BD0-C00FB8E4FD97}"/>
    <pc:docChg chg="modSld">
      <pc:chgData name="aarti Madhavi" userId="ea2a525708206d9b" providerId="LiveId" clId="{B2F010D3-7C1D-4676-8BD0-C00FB8E4FD97}" dt="2022-04-29T03:39:47.567" v="0" actId="123"/>
      <pc:docMkLst>
        <pc:docMk/>
      </pc:docMkLst>
      <pc:sldChg chg="modSp mod">
        <pc:chgData name="aarti Madhavi" userId="ea2a525708206d9b" providerId="LiveId" clId="{B2F010D3-7C1D-4676-8BD0-C00FB8E4FD97}" dt="2022-04-29T03:39:47.567" v="0" actId="123"/>
        <pc:sldMkLst>
          <pc:docMk/>
          <pc:sldMk cId="79453008" sldId="265"/>
        </pc:sldMkLst>
        <pc:spChg chg="mod">
          <ac:chgData name="aarti Madhavi" userId="ea2a525708206d9b" providerId="LiveId" clId="{B2F010D3-7C1D-4676-8BD0-C00FB8E4FD97}" dt="2022-04-29T03:39:47.567" v="0" actId="123"/>
          <ac:spMkLst>
            <pc:docMk/>
            <pc:sldMk cId="79453008" sldId="265"/>
            <ac:spMk id="8" creationId="{C54DCDF4-7899-EB08-24CB-7C9B6C7AEBB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8D841E-83C4-4596-B94D-E779C78118C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91D64EF-7D2D-4C8E-95E9-0B8FAFF3B1FD}">
      <dgm:prSet/>
      <dgm:spPr/>
      <dgm:t>
        <a:bodyPr/>
        <a:lstStyle/>
        <a:p>
          <a:r>
            <a:rPr lang="en-US"/>
            <a:t>1. What are the general pollution levels of Bengaluru city?</a:t>
          </a:r>
        </a:p>
      </dgm:t>
    </dgm:pt>
    <dgm:pt modelId="{F31441D0-EA53-42E0-8B15-917EE1817CE1}" type="parTrans" cxnId="{127B3C21-A36A-45CC-96EC-E71F52768477}">
      <dgm:prSet/>
      <dgm:spPr/>
      <dgm:t>
        <a:bodyPr/>
        <a:lstStyle/>
        <a:p>
          <a:endParaRPr lang="en-US"/>
        </a:p>
      </dgm:t>
    </dgm:pt>
    <dgm:pt modelId="{AAB7FE39-58D5-4B3A-964F-69356082DA26}" type="sibTrans" cxnId="{127B3C21-A36A-45CC-96EC-E71F52768477}">
      <dgm:prSet/>
      <dgm:spPr/>
      <dgm:t>
        <a:bodyPr/>
        <a:lstStyle/>
        <a:p>
          <a:endParaRPr lang="en-US"/>
        </a:p>
      </dgm:t>
    </dgm:pt>
    <dgm:pt modelId="{0291C5E0-2BEB-4F16-A68D-236F81315813}">
      <dgm:prSet/>
      <dgm:spPr/>
      <dgm:t>
        <a:bodyPr/>
        <a:lstStyle/>
        <a:p>
          <a:r>
            <a:rPr lang="en-US"/>
            <a:t>2. How are the air quality levels distributed across months?</a:t>
          </a:r>
        </a:p>
      </dgm:t>
    </dgm:pt>
    <dgm:pt modelId="{E28E1428-581C-4C2C-AC55-16A8ABD02833}" type="parTrans" cxnId="{16C78008-6F30-4E38-8522-BA5F8CA6E7F1}">
      <dgm:prSet/>
      <dgm:spPr/>
      <dgm:t>
        <a:bodyPr/>
        <a:lstStyle/>
        <a:p>
          <a:endParaRPr lang="en-US"/>
        </a:p>
      </dgm:t>
    </dgm:pt>
    <dgm:pt modelId="{943000CD-B0B9-4797-B168-4CA5B395AEAC}" type="sibTrans" cxnId="{16C78008-6F30-4E38-8522-BA5F8CA6E7F1}">
      <dgm:prSet/>
      <dgm:spPr/>
      <dgm:t>
        <a:bodyPr/>
        <a:lstStyle/>
        <a:p>
          <a:endParaRPr lang="en-US"/>
        </a:p>
      </dgm:t>
    </dgm:pt>
    <dgm:pt modelId="{C6695933-3EE1-4D13-81AF-946D62422482}">
      <dgm:prSet/>
      <dgm:spPr/>
      <dgm:t>
        <a:bodyPr/>
        <a:lstStyle/>
        <a:p>
          <a:r>
            <a:rPr lang="en-US"/>
            <a:t>3.  Which month has the poorest ( and best) air quality? What could be the possible reasons?</a:t>
          </a:r>
        </a:p>
      </dgm:t>
    </dgm:pt>
    <dgm:pt modelId="{8753513E-E903-4974-AC51-9F46BDE4C334}" type="parTrans" cxnId="{034A6B83-3B40-45D2-B69D-7E4F8B0DE94A}">
      <dgm:prSet/>
      <dgm:spPr/>
      <dgm:t>
        <a:bodyPr/>
        <a:lstStyle/>
        <a:p>
          <a:endParaRPr lang="en-US"/>
        </a:p>
      </dgm:t>
    </dgm:pt>
    <dgm:pt modelId="{96269717-5CF8-47C4-A03A-85D08FF39733}" type="sibTrans" cxnId="{034A6B83-3B40-45D2-B69D-7E4F8B0DE94A}">
      <dgm:prSet/>
      <dgm:spPr/>
      <dgm:t>
        <a:bodyPr/>
        <a:lstStyle/>
        <a:p>
          <a:endParaRPr lang="en-US"/>
        </a:p>
      </dgm:t>
    </dgm:pt>
    <dgm:pt modelId="{BB9EEA79-72FC-4891-AEC4-13D4257081C9}">
      <dgm:prSet/>
      <dgm:spPr/>
      <dgm:t>
        <a:bodyPr/>
        <a:lstStyle/>
        <a:p>
          <a:r>
            <a:rPr lang="en-US"/>
            <a:t>4. Which areas of Bengaluru witness higher air pollution levels? Why is there a spatial disparity?</a:t>
          </a:r>
        </a:p>
      </dgm:t>
    </dgm:pt>
    <dgm:pt modelId="{513BAB7A-7944-4B9F-89DF-20D88DFCD40A}" type="parTrans" cxnId="{E7BB4766-3877-4BE9-A73A-B28B07DA25EA}">
      <dgm:prSet/>
      <dgm:spPr/>
      <dgm:t>
        <a:bodyPr/>
        <a:lstStyle/>
        <a:p>
          <a:endParaRPr lang="en-US"/>
        </a:p>
      </dgm:t>
    </dgm:pt>
    <dgm:pt modelId="{6D4DB658-3F1A-4522-9C80-172182FAA9B4}" type="sibTrans" cxnId="{E7BB4766-3877-4BE9-A73A-B28B07DA25EA}">
      <dgm:prSet/>
      <dgm:spPr/>
      <dgm:t>
        <a:bodyPr/>
        <a:lstStyle/>
        <a:p>
          <a:endParaRPr lang="en-US"/>
        </a:p>
      </dgm:t>
    </dgm:pt>
    <dgm:pt modelId="{102D87F9-274A-48CF-8B35-2EE4D52BBA75}">
      <dgm:prSet/>
      <dgm:spPr/>
      <dgm:t>
        <a:bodyPr/>
        <a:lstStyle/>
        <a:p>
          <a:r>
            <a:rPr lang="en-US"/>
            <a:t>5. Which pollutants are frequently recorded in Bengaluru?</a:t>
          </a:r>
        </a:p>
      </dgm:t>
    </dgm:pt>
    <dgm:pt modelId="{D7B17281-68FC-4EBD-9024-A76037EFE335}" type="parTrans" cxnId="{36B71AD3-B26B-415B-9301-CF860608F3CE}">
      <dgm:prSet/>
      <dgm:spPr/>
      <dgm:t>
        <a:bodyPr/>
        <a:lstStyle/>
        <a:p>
          <a:endParaRPr lang="en-US"/>
        </a:p>
      </dgm:t>
    </dgm:pt>
    <dgm:pt modelId="{7B013FF0-C5D1-4835-87A2-7094C32A3A35}" type="sibTrans" cxnId="{36B71AD3-B26B-415B-9301-CF860608F3CE}">
      <dgm:prSet/>
      <dgm:spPr/>
      <dgm:t>
        <a:bodyPr/>
        <a:lstStyle/>
        <a:p>
          <a:endParaRPr lang="en-US"/>
        </a:p>
      </dgm:t>
    </dgm:pt>
    <dgm:pt modelId="{AA8B143F-3917-4095-8577-5020263DC10D}" type="pres">
      <dgm:prSet presAssocID="{EA8D841E-83C4-4596-B94D-E779C78118CE}" presName="linear" presStyleCnt="0">
        <dgm:presLayoutVars>
          <dgm:animLvl val="lvl"/>
          <dgm:resizeHandles val="exact"/>
        </dgm:presLayoutVars>
      </dgm:prSet>
      <dgm:spPr/>
    </dgm:pt>
    <dgm:pt modelId="{76E13AE1-115C-4C46-8565-F84FF54192BA}" type="pres">
      <dgm:prSet presAssocID="{391D64EF-7D2D-4C8E-95E9-0B8FAFF3B1F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A8D42F0-56B8-4580-AD97-ED36719EFFAD}" type="pres">
      <dgm:prSet presAssocID="{AAB7FE39-58D5-4B3A-964F-69356082DA26}" presName="spacer" presStyleCnt="0"/>
      <dgm:spPr/>
    </dgm:pt>
    <dgm:pt modelId="{EC746154-41F7-44F9-9C2C-B0DB4380877E}" type="pres">
      <dgm:prSet presAssocID="{0291C5E0-2BEB-4F16-A68D-236F8131581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675E622-CD9C-4E40-8E06-0A982A60C5F3}" type="pres">
      <dgm:prSet presAssocID="{943000CD-B0B9-4797-B168-4CA5B395AEAC}" presName="spacer" presStyleCnt="0"/>
      <dgm:spPr/>
    </dgm:pt>
    <dgm:pt modelId="{0B02C2AD-AA65-4503-A3B1-586DB7B286DF}" type="pres">
      <dgm:prSet presAssocID="{C6695933-3EE1-4D13-81AF-946D6242248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9DDC61D-25A4-48FA-991A-7D0CFE9D0F19}" type="pres">
      <dgm:prSet presAssocID="{96269717-5CF8-47C4-A03A-85D08FF39733}" presName="spacer" presStyleCnt="0"/>
      <dgm:spPr/>
    </dgm:pt>
    <dgm:pt modelId="{6CAC9990-E2F5-4673-9A3B-6B3529ED1C48}" type="pres">
      <dgm:prSet presAssocID="{BB9EEA79-72FC-4891-AEC4-13D4257081C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D059A84-C959-46E5-8F24-2D064D0105CF}" type="pres">
      <dgm:prSet presAssocID="{6D4DB658-3F1A-4522-9C80-172182FAA9B4}" presName="spacer" presStyleCnt="0"/>
      <dgm:spPr/>
    </dgm:pt>
    <dgm:pt modelId="{4937EF01-D118-486A-9179-7440FED6D3DF}" type="pres">
      <dgm:prSet presAssocID="{102D87F9-274A-48CF-8B35-2EE4D52BBA7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6C78008-6F30-4E38-8522-BA5F8CA6E7F1}" srcId="{EA8D841E-83C4-4596-B94D-E779C78118CE}" destId="{0291C5E0-2BEB-4F16-A68D-236F81315813}" srcOrd="1" destOrd="0" parTransId="{E28E1428-581C-4C2C-AC55-16A8ABD02833}" sibTransId="{943000CD-B0B9-4797-B168-4CA5B395AEAC}"/>
    <dgm:cxn modelId="{127B3C21-A36A-45CC-96EC-E71F52768477}" srcId="{EA8D841E-83C4-4596-B94D-E779C78118CE}" destId="{391D64EF-7D2D-4C8E-95E9-0B8FAFF3B1FD}" srcOrd="0" destOrd="0" parTransId="{F31441D0-EA53-42E0-8B15-917EE1817CE1}" sibTransId="{AAB7FE39-58D5-4B3A-964F-69356082DA26}"/>
    <dgm:cxn modelId="{0469BC21-5CFB-4D56-BBBD-02C7C7224952}" type="presOf" srcId="{102D87F9-274A-48CF-8B35-2EE4D52BBA75}" destId="{4937EF01-D118-486A-9179-7440FED6D3DF}" srcOrd="0" destOrd="0" presId="urn:microsoft.com/office/officeart/2005/8/layout/vList2"/>
    <dgm:cxn modelId="{E2DD9030-00DC-434B-AFF1-ABC9B144FD7F}" type="presOf" srcId="{0291C5E0-2BEB-4F16-A68D-236F81315813}" destId="{EC746154-41F7-44F9-9C2C-B0DB4380877E}" srcOrd="0" destOrd="0" presId="urn:microsoft.com/office/officeart/2005/8/layout/vList2"/>
    <dgm:cxn modelId="{EF5F065C-8EEA-463F-9EA5-D7465E782AC1}" type="presOf" srcId="{391D64EF-7D2D-4C8E-95E9-0B8FAFF3B1FD}" destId="{76E13AE1-115C-4C46-8565-F84FF54192BA}" srcOrd="0" destOrd="0" presId="urn:microsoft.com/office/officeart/2005/8/layout/vList2"/>
    <dgm:cxn modelId="{E7BB4766-3877-4BE9-A73A-B28B07DA25EA}" srcId="{EA8D841E-83C4-4596-B94D-E779C78118CE}" destId="{BB9EEA79-72FC-4891-AEC4-13D4257081C9}" srcOrd="3" destOrd="0" parTransId="{513BAB7A-7944-4B9F-89DF-20D88DFCD40A}" sibTransId="{6D4DB658-3F1A-4522-9C80-172182FAA9B4}"/>
    <dgm:cxn modelId="{8DBBC381-29A4-4F76-A520-087C52799CB4}" type="presOf" srcId="{BB9EEA79-72FC-4891-AEC4-13D4257081C9}" destId="{6CAC9990-E2F5-4673-9A3B-6B3529ED1C48}" srcOrd="0" destOrd="0" presId="urn:microsoft.com/office/officeart/2005/8/layout/vList2"/>
    <dgm:cxn modelId="{034A6B83-3B40-45D2-B69D-7E4F8B0DE94A}" srcId="{EA8D841E-83C4-4596-B94D-E779C78118CE}" destId="{C6695933-3EE1-4D13-81AF-946D62422482}" srcOrd="2" destOrd="0" parTransId="{8753513E-E903-4974-AC51-9F46BDE4C334}" sibTransId="{96269717-5CF8-47C4-A03A-85D08FF39733}"/>
    <dgm:cxn modelId="{FDD4A39B-DD66-4C75-ABD4-21C01FF04E70}" type="presOf" srcId="{C6695933-3EE1-4D13-81AF-946D62422482}" destId="{0B02C2AD-AA65-4503-A3B1-586DB7B286DF}" srcOrd="0" destOrd="0" presId="urn:microsoft.com/office/officeart/2005/8/layout/vList2"/>
    <dgm:cxn modelId="{36B71AD3-B26B-415B-9301-CF860608F3CE}" srcId="{EA8D841E-83C4-4596-B94D-E779C78118CE}" destId="{102D87F9-274A-48CF-8B35-2EE4D52BBA75}" srcOrd="4" destOrd="0" parTransId="{D7B17281-68FC-4EBD-9024-A76037EFE335}" sibTransId="{7B013FF0-C5D1-4835-87A2-7094C32A3A35}"/>
    <dgm:cxn modelId="{61B85FED-6EC8-4BE8-8D82-15F831325680}" type="presOf" srcId="{EA8D841E-83C4-4596-B94D-E779C78118CE}" destId="{AA8B143F-3917-4095-8577-5020263DC10D}" srcOrd="0" destOrd="0" presId="urn:microsoft.com/office/officeart/2005/8/layout/vList2"/>
    <dgm:cxn modelId="{016DAEED-293E-4854-825D-F62EDB598C70}" type="presParOf" srcId="{AA8B143F-3917-4095-8577-5020263DC10D}" destId="{76E13AE1-115C-4C46-8565-F84FF54192BA}" srcOrd="0" destOrd="0" presId="urn:microsoft.com/office/officeart/2005/8/layout/vList2"/>
    <dgm:cxn modelId="{489E7D04-AAA1-4D64-9F74-3B6F47C6C7B2}" type="presParOf" srcId="{AA8B143F-3917-4095-8577-5020263DC10D}" destId="{2A8D42F0-56B8-4580-AD97-ED36719EFFAD}" srcOrd="1" destOrd="0" presId="urn:microsoft.com/office/officeart/2005/8/layout/vList2"/>
    <dgm:cxn modelId="{D6472D48-19CA-4671-AF57-90D38FB5323A}" type="presParOf" srcId="{AA8B143F-3917-4095-8577-5020263DC10D}" destId="{EC746154-41F7-44F9-9C2C-B0DB4380877E}" srcOrd="2" destOrd="0" presId="urn:microsoft.com/office/officeart/2005/8/layout/vList2"/>
    <dgm:cxn modelId="{BC0EC65A-1D58-4B03-ABF9-5CEAE73F2D6F}" type="presParOf" srcId="{AA8B143F-3917-4095-8577-5020263DC10D}" destId="{0675E622-CD9C-4E40-8E06-0A982A60C5F3}" srcOrd="3" destOrd="0" presId="urn:microsoft.com/office/officeart/2005/8/layout/vList2"/>
    <dgm:cxn modelId="{8B4A925E-B7E2-4A81-B76B-52D41B5DC348}" type="presParOf" srcId="{AA8B143F-3917-4095-8577-5020263DC10D}" destId="{0B02C2AD-AA65-4503-A3B1-586DB7B286DF}" srcOrd="4" destOrd="0" presId="urn:microsoft.com/office/officeart/2005/8/layout/vList2"/>
    <dgm:cxn modelId="{45868E1B-E6F1-430A-9018-652DC3A2C3A8}" type="presParOf" srcId="{AA8B143F-3917-4095-8577-5020263DC10D}" destId="{89DDC61D-25A4-48FA-991A-7D0CFE9D0F19}" srcOrd="5" destOrd="0" presId="urn:microsoft.com/office/officeart/2005/8/layout/vList2"/>
    <dgm:cxn modelId="{0D1BBACD-861A-44BA-893E-3A7646C809A3}" type="presParOf" srcId="{AA8B143F-3917-4095-8577-5020263DC10D}" destId="{6CAC9990-E2F5-4673-9A3B-6B3529ED1C48}" srcOrd="6" destOrd="0" presId="urn:microsoft.com/office/officeart/2005/8/layout/vList2"/>
    <dgm:cxn modelId="{7C2C1E0B-0C1D-4A6F-A5B3-DFFD70871E01}" type="presParOf" srcId="{AA8B143F-3917-4095-8577-5020263DC10D}" destId="{6D059A84-C959-46E5-8F24-2D064D0105CF}" srcOrd="7" destOrd="0" presId="urn:microsoft.com/office/officeart/2005/8/layout/vList2"/>
    <dgm:cxn modelId="{C09A391D-3910-4B0E-B74F-CBDA1DDCDD5A}" type="presParOf" srcId="{AA8B143F-3917-4095-8577-5020263DC10D}" destId="{4937EF01-D118-486A-9179-7440FED6D3D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13AE1-115C-4C46-8565-F84FF54192BA}">
      <dsp:nvSpPr>
        <dsp:cNvPr id="0" name=""/>
        <dsp:cNvSpPr/>
      </dsp:nvSpPr>
      <dsp:spPr>
        <a:xfrm>
          <a:off x="0" y="332513"/>
          <a:ext cx="6263640" cy="9149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1. What are the general pollution levels of Bengaluru city?</a:t>
          </a:r>
        </a:p>
      </dsp:txBody>
      <dsp:txXfrm>
        <a:off x="44664" y="377177"/>
        <a:ext cx="6174312" cy="825612"/>
      </dsp:txXfrm>
    </dsp:sp>
    <dsp:sp modelId="{EC746154-41F7-44F9-9C2C-B0DB4380877E}">
      <dsp:nvSpPr>
        <dsp:cNvPr id="0" name=""/>
        <dsp:cNvSpPr/>
      </dsp:nvSpPr>
      <dsp:spPr>
        <a:xfrm>
          <a:off x="0" y="1313693"/>
          <a:ext cx="6263640" cy="91494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2. How are the air quality levels distributed across months?</a:t>
          </a:r>
        </a:p>
      </dsp:txBody>
      <dsp:txXfrm>
        <a:off x="44664" y="1358357"/>
        <a:ext cx="6174312" cy="825612"/>
      </dsp:txXfrm>
    </dsp:sp>
    <dsp:sp modelId="{0B02C2AD-AA65-4503-A3B1-586DB7B286DF}">
      <dsp:nvSpPr>
        <dsp:cNvPr id="0" name=""/>
        <dsp:cNvSpPr/>
      </dsp:nvSpPr>
      <dsp:spPr>
        <a:xfrm>
          <a:off x="0" y="2294873"/>
          <a:ext cx="6263640" cy="9149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3.  Which month has the poorest ( and best) air quality? What could be the possible reasons?</a:t>
          </a:r>
        </a:p>
      </dsp:txBody>
      <dsp:txXfrm>
        <a:off x="44664" y="2339537"/>
        <a:ext cx="6174312" cy="825612"/>
      </dsp:txXfrm>
    </dsp:sp>
    <dsp:sp modelId="{6CAC9990-E2F5-4673-9A3B-6B3529ED1C48}">
      <dsp:nvSpPr>
        <dsp:cNvPr id="0" name=""/>
        <dsp:cNvSpPr/>
      </dsp:nvSpPr>
      <dsp:spPr>
        <a:xfrm>
          <a:off x="0" y="3276053"/>
          <a:ext cx="6263640" cy="91494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4. Which areas of Bengaluru witness higher air pollution levels? Why is there a spatial disparity?</a:t>
          </a:r>
        </a:p>
      </dsp:txBody>
      <dsp:txXfrm>
        <a:off x="44664" y="3320717"/>
        <a:ext cx="6174312" cy="825612"/>
      </dsp:txXfrm>
    </dsp:sp>
    <dsp:sp modelId="{4937EF01-D118-486A-9179-7440FED6D3DF}">
      <dsp:nvSpPr>
        <dsp:cNvPr id="0" name=""/>
        <dsp:cNvSpPr/>
      </dsp:nvSpPr>
      <dsp:spPr>
        <a:xfrm>
          <a:off x="0" y="4257234"/>
          <a:ext cx="6263640" cy="9149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5. Which pollutants are frequently recorded in Bengaluru?</a:t>
          </a:r>
        </a:p>
      </dsp:txBody>
      <dsp:txXfrm>
        <a:off x="44664" y="4301898"/>
        <a:ext cx="6174312" cy="8256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59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51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96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43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12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79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80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38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55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147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1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088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093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387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200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161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777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476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978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8915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132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817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206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616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439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329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984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98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45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98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qicn.org/city/bangalore/" TargetMode="External"/><Relationship Id="rId2" Type="http://schemas.openxmlformats.org/officeDocument/2006/relationships/hyperlink" Target="https://www.thehindu.com/news/cities/bangalore/air-pollution-led-to-12000-deaths-in-bengaluru-last-year/article33874517.ec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92643438_Air_Quality_Index__A_Comparative_Study_for_Assessing_the_Status_of_Air_Qualit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7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Evidence from a new study indicates that supposedly safe levels of air ...">
            <a:extLst>
              <a:ext uri="{FF2B5EF4-FFF2-40B4-BE49-F238E27FC236}">
                <a16:creationId xmlns:a16="http://schemas.microsoft.com/office/drawing/2014/main" id="{37CE9D24-B00F-57D8-CBA9-237A19B0D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637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6432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FFFF"/>
                </a:solidFill>
                <a:latin typeface="Calibri"/>
                <a:cs typeface="Calibri Light"/>
              </a:rPr>
              <a:t>Tracking Air Pollution Levels in Bengaluru City</a:t>
            </a:r>
            <a:br>
              <a:rPr lang="en-US" sz="6600" dirty="0">
                <a:solidFill>
                  <a:srgbClr val="FFFFFF"/>
                </a:solidFill>
                <a:latin typeface="Calibri"/>
                <a:cs typeface="Calibri Light"/>
              </a:rPr>
            </a:br>
            <a:r>
              <a:rPr lang="en-US" sz="4400" dirty="0">
                <a:solidFill>
                  <a:srgbClr val="FFFFFF"/>
                </a:solidFill>
                <a:latin typeface="Calibri"/>
                <a:cs typeface="Calibri Light"/>
              </a:rPr>
              <a:t>DVST Project- Jan '22</a:t>
            </a:r>
            <a:endParaRPr lang="en-US" sz="44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solidFill>
                  <a:srgbClr val="FFFFFF"/>
                </a:solidFill>
                <a:cs typeface="Calibri"/>
              </a:rPr>
              <a:t>Aarti Anant Madhavi – E22002</a:t>
            </a: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Monali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Bendale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– E22014</a:t>
            </a: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B Teja Sai – E22038</a:t>
            </a:r>
          </a:p>
          <a:p>
            <a:r>
              <a:rPr lang="en-US" dirty="0">
                <a:solidFill>
                  <a:srgbClr val="FFFFFF"/>
                </a:solidFill>
                <a:cs typeface="Calibri"/>
              </a:rPr>
              <a:t>G.K.Nimalan-E22024</a:t>
            </a:r>
          </a:p>
        </p:txBody>
      </p:sp>
      <p:sp>
        <p:nvSpPr>
          <p:cNvPr id="8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DD4A1-F64B-4453-8684-58E2F43A2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241"/>
            <a:ext cx="3902476" cy="4960722"/>
          </a:xfr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b="1" dirty="0"/>
              <a:t>Intuitive Understanding:</a:t>
            </a:r>
          </a:p>
          <a:p>
            <a:pPr marL="0" indent="0">
              <a:buNone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AQI - air quality index tells us about our local air quality- how clean or unhealthy air 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PM 2.5 and PM10 contribute in higher amounts to the AQI. Possible reasons: Transportation sector, waste burning, construction dust and so on.</a:t>
            </a:r>
            <a:endParaRPr lang="en-US" sz="2000" b="1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59BC2-A017-4A35-B801-DD817DDEA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553" y="1099024"/>
            <a:ext cx="4712310" cy="465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5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C666E-B45C-9CFD-3C93-74FD30C5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>
                <a:ea typeface="Calibri Light"/>
                <a:cs typeface="Calibri Light"/>
              </a:rPr>
              <a:t>Summary Statistics</a:t>
            </a:r>
            <a:br>
              <a:rPr lang="en-US" sz="3200" dirty="0">
                <a:ea typeface="Calibri Light"/>
                <a:cs typeface="Calibri Light"/>
              </a:rPr>
            </a:br>
            <a:r>
              <a:rPr lang="en-US" sz="3200" dirty="0">
                <a:ea typeface="Calibri Light"/>
                <a:cs typeface="Calibri Light"/>
              </a:rPr>
              <a:t>of Bengaluru Air Quality(2015-2020)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4DCDF4-7899-EB08-24CB-7C9B6C7AE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algn="just"/>
            <a:r>
              <a:rPr lang="en-US" sz="16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According to WHO ,The acceptable average daily concentration for PM10 dust is</a:t>
            </a:r>
            <a:r>
              <a:rPr lang="en-US" sz="1600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 50 µg / m3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. </a:t>
            </a:r>
          </a:p>
          <a:p>
            <a:pPr algn="just"/>
            <a:r>
              <a:rPr lang="en-US" sz="16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The acceptable average daily concentration for PM2.5 dust is 25 µg / m3.</a:t>
            </a:r>
          </a:p>
          <a:p>
            <a:endParaRPr lang="en-US" sz="2200" dirty="0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FF402957-390A-B529-7AD8-83BD8931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44" y="684771"/>
            <a:ext cx="6903720" cy="5488457"/>
          </a:xfrm>
          <a:prstGeom prst="rect">
            <a:avLst/>
          </a:prstGeom>
        </p:spPr>
      </p:pic>
      <p:pic>
        <p:nvPicPr>
          <p:cNvPr id="1026" name="Picture 2" descr="Let's Discuss AQI">
            <a:extLst>
              <a:ext uri="{FF2B5EF4-FFF2-40B4-BE49-F238E27FC236}">
                <a16:creationId xmlns:a16="http://schemas.microsoft.com/office/drawing/2014/main" id="{385BF046-4DB2-417C-A633-13148AF5D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69" y="4788600"/>
            <a:ext cx="3678934" cy="20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53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123F12-5DEA-DF74-F513-FDE97A196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Conclusion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EE154-D23E-46ED-F1B4-5298EA0F1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765" y="3117851"/>
            <a:ext cx="9708995" cy="3567173"/>
          </a:xfrm>
        </p:spPr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There are clear spurts in AQI levels across the months in Bengaluru. There can be a Graded Response Action Plan (GRAP) on the lines of Delhi.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The spatial disparity in good air quality needs to be addressed. There should be sustained air pollution control and mitigation, especially in industrial and backward areas.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Among the components of AQI, PM2.5 and PM10 warrant the most attention (apart from NO2).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Comprehensive measures like the 44-point joint action plan approved by Karnataka Air Quality Monitoring Committee (AQMC), need to be augmented by civil society and CSR support. </a:t>
            </a:r>
            <a:endParaRPr lang="en-US" sz="16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4448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957BA-E54C-47C3-B217-F0EF92CC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Selected 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3DFDE-06CA-4F2B-BB08-88F8F93E1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https://www.thehindu.com/news/cities/bangalore/air-pollution-led-to-12000-deaths-in-bengaluru-last-year/article33874517.ece</a:t>
            </a:r>
            <a:endParaRPr lang="en-IN" dirty="0"/>
          </a:p>
          <a:p>
            <a:r>
              <a:rPr lang="en-IN" dirty="0">
                <a:hlinkClick r:id="rId3"/>
              </a:rPr>
              <a:t>https://aqicn.org/city/bangalore/</a:t>
            </a:r>
            <a:endParaRPr lang="en-IN" dirty="0"/>
          </a:p>
          <a:p>
            <a:r>
              <a:rPr lang="en-IN" dirty="0">
                <a:hlinkClick r:id="rId4"/>
              </a:rPr>
              <a:t>https://www.researchgate.net/publication/292643438_Air_Quality_Index__A_Comparative_Study_for_Assessing_the_Status_of_Air_Quality</a:t>
            </a:r>
            <a:endParaRPr lang="en-IN" dirty="0"/>
          </a:p>
          <a:p>
            <a:r>
              <a:rPr lang="en-IN" dirty="0"/>
              <a:t>https://bengaluru.citizenmatters.in/how-bengalurus-action-plan-proposes-to-beat-air-pollution-35162</a:t>
            </a:r>
          </a:p>
        </p:txBody>
      </p:sp>
    </p:spTree>
    <p:extLst>
      <p:ext uri="{BB962C8B-B14F-4D97-AF65-F5344CB8AC3E}">
        <p14:creationId xmlns:p14="http://schemas.microsoft.com/office/powerpoint/2010/main" val="289813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8969A-9A36-AEB3-CE57-BD737AE3F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11331990" cy="1231290"/>
          </a:xfrm>
        </p:spPr>
        <p:txBody>
          <a:bodyPr anchor="t"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cs typeface="Calibri Light"/>
              </a:rPr>
              <a:t>A grim situation evolving in Bengaluru City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3E51D84-33B1-90FD-5FC8-ED16EB888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3" r="8869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9BE6422A-251E-C14E-3093-3B72FD137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56" b="-1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A8CE8DF-E82A-B6B6-D220-2AE40B4837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5" r="3968" b="1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445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C5DC4-820B-4168-A404-1E9A28CE2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Air Quality Dataset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DDE8C-4A08-4D60-8821-8756EF143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42" y="1832332"/>
            <a:ext cx="5134623" cy="4195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17A98-B10A-4A8B-BDF6-0F0606BC5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608" y="2719179"/>
            <a:ext cx="5886450" cy="274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74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 descr="Bangalore turns Bengaluru: The birth, life, and descent into dystopia ...">
            <a:extLst>
              <a:ext uri="{FF2B5EF4-FFF2-40B4-BE49-F238E27FC236}">
                <a16:creationId xmlns:a16="http://schemas.microsoft.com/office/drawing/2014/main" id="{9CE1FACF-DB70-185A-AE1F-0DD8014F6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5460"/>
            <a:ext cx="12080543" cy="6751944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896510-B7BD-D6FB-A713-8A3130E07A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1636305"/>
              </p:ext>
            </p:extLst>
          </p:nvPr>
        </p:nvGraphicFramePr>
        <p:xfrm>
          <a:off x="305118" y="1177675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765BA8C3-1F31-2B84-8762-4B902573DAEF}"/>
              </a:ext>
            </a:extLst>
          </p:cNvPr>
          <p:cNvSpPr txBox="1"/>
          <p:nvPr/>
        </p:nvSpPr>
        <p:spPr>
          <a:xfrm>
            <a:off x="579604" y="-427"/>
            <a:ext cx="5518244" cy="14465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solidFill>
                  <a:schemeClr val="accent5"/>
                </a:solidFill>
                <a:ea typeface="+mn-lt"/>
                <a:cs typeface="+mn-lt"/>
              </a:rPr>
              <a:t>Questions for Hypotheses</a:t>
            </a:r>
            <a:endParaRPr lang="en-US" sz="4400" dirty="0">
              <a:solidFill>
                <a:schemeClr val="accent5"/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75416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5FB70-4B72-4661-2B37-EEED42796C6E}"/>
              </a:ext>
            </a:extLst>
          </p:cNvPr>
          <p:cNvSpPr txBox="1"/>
          <p:nvPr/>
        </p:nvSpPr>
        <p:spPr>
          <a:xfrm>
            <a:off x="260299" y="2828234"/>
            <a:ext cx="4180791" cy="391826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47500" lnSpcReduction="20000"/>
          </a:bodyPr>
          <a:lstStyle/>
          <a:p>
            <a:r>
              <a:rPr lang="en-US" sz="4200" b="1" dirty="0">
                <a:solidFill>
                  <a:schemeClr val="tx1"/>
                </a:solidFill>
              </a:rPr>
              <a:t>Intuitive Understanding: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200" b="1" dirty="0">
              <a:solidFill>
                <a:schemeClr val="tx1"/>
              </a:solidFill>
              <a:ea typeface="Calibri Light"/>
              <a:cs typeface="Calibri Light"/>
            </a:endParaRPr>
          </a:p>
          <a:p>
            <a:pPr marL="571500" indent="-5715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i="0" dirty="0">
                <a:solidFill>
                  <a:schemeClr val="tx1"/>
                </a:solidFill>
                <a:effectLst/>
              </a:rPr>
              <a:t>AQI from June- September is low mainly due to </a:t>
            </a:r>
            <a:r>
              <a:rPr lang="en-US" sz="4200" b="1" dirty="0">
                <a:solidFill>
                  <a:schemeClr val="tx1"/>
                </a:solidFill>
                <a:ea typeface="Calibri Light"/>
                <a:cs typeface="Calibri Light"/>
              </a:rPr>
              <a:t>weather conditions.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200" b="1" dirty="0">
              <a:solidFill>
                <a:schemeClr val="tx1"/>
              </a:solidFill>
              <a:ea typeface="Calibri Light"/>
              <a:cs typeface="Calibri Light"/>
            </a:endParaRPr>
          </a:p>
          <a:p>
            <a:pPr marL="571500" indent="-5715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i="0" dirty="0">
                <a:solidFill>
                  <a:schemeClr val="tx1"/>
                </a:solidFill>
                <a:effectLst/>
              </a:rPr>
              <a:t>The period coincides with the onset of Monsoon. Post September, the levels went up since it </a:t>
            </a:r>
            <a:r>
              <a:rPr lang="en-US" sz="4200" b="1" dirty="0">
                <a:solidFill>
                  <a:schemeClr val="tx1"/>
                </a:solidFill>
                <a:ea typeface="Calibri Light"/>
                <a:cs typeface="Calibri Light"/>
              </a:rPr>
              <a:t>the transition phase between monsoon and winter.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200" b="1" dirty="0">
              <a:solidFill>
                <a:schemeClr val="tx1"/>
              </a:solidFill>
              <a:ea typeface="Calibri Light"/>
              <a:cs typeface="Calibri Light"/>
            </a:endParaRPr>
          </a:p>
          <a:p>
            <a:pPr marL="571500" indent="-5715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tx1"/>
                </a:solidFill>
                <a:ea typeface="Calibri Light"/>
                <a:cs typeface="Calibri Light"/>
              </a:rPr>
              <a:t>Why do you think the AQI levels reduced in 2020?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dirty="0">
              <a:latin typeface="+mj-lt"/>
              <a:ea typeface="Calibri Light"/>
              <a:cs typeface="Calibri Light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AD7DA-8AB2-648C-0048-07FAD8DCA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69" y="721892"/>
            <a:ext cx="3690582" cy="128393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Yearly Analysis of Bengaluru AQI by month</a:t>
            </a:r>
            <a:endParaRPr lang="en-US" sz="2200" dirty="0">
              <a:ea typeface="Calibri"/>
              <a:cs typeface="Calibri"/>
            </a:endParaRP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31DC844-166D-2F54-F635-0014DB346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46" y="980176"/>
            <a:ext cx="7609826" cy="501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70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025C42D7-DB3E-05B9-4BCC-36F5ACC1B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83" y="1355738"/>
            <a:ext cx="6706952" cy="3890032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Understanding Bangalore's Climate – What's with all the rain? | Green  Governance">
            <a:extLst>
              <a:ext uri="{FF2B5EF4-FFF2-40B4-BE49-F238E27FC236}">
                <a16:creationId xmlns:a16="http://schemas.microsoft.com/office/drawing/2014/main" id="{431AAC04-999D-4F34-BE79-122EE5A36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18" y="508095"/>
            <a:ext cx="4672433" cy="256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1 Things That Happens Only in Bengaluru and They Are Totally Relatable -  MetroSaga">
            <a:extLst>
              <a:ext uri="{FF2B5EF4-FFF2-40B4-BE49-F238E27FC236}">
                <a16:creationId xmlns:a16="http://schemas.microsoft.com/office/drawing/2014/main" id="{97E793FE-3BDC-455E-9DA6-A1379F146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213" y="3480619"/>
            <a:ext cx="4902682" cy="256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086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F1D84-F92D-CD98-BFCF-F39657704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ea typeface="Calibri Light"/>
                <a:cs typeface="Calibri Light"/>
              </a:rPr>
              <a:t>Area wise analysis</a:t>
            </a:r>
            <a:endParaRPr lang="en-US" sz="66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10C1FE9-CEB9-A2DC-17FB-4A8600503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86" y="2490641"/>
            <a:ext cx="6080713" cy="3807373"/>
          </a:xfrm>
          <a:prstGeom prst="rect">
            <a:avLst/>
          </a:prstGeom>
        </p:spPr>
      </p:pic>
      <p:pic>
        <p:nvPicPr>
          <p:cNvPr id="5" name="Picture 5" descr="Chart, pie chart, sunburst chart&#10;&#10;Description automatically generated">
            <a:extLst>
              <a:ext uri="{FF2B5EF4-FFF2-40B4-BE49-F238E27FC236}">
                <a16:creationId xmlns:a16="http://schemas.microsoft.com/office/drawing/2014/main" id="{7DACEFA9-6EC9-0CF9-45DA-D79742ABF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92" y="2625676"/>
            <a:ext cx="6057967" cy="353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36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EA877655-EF96-466B-A25B-962A3D81F4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519AF-0080-4F5B-96FB-DE2EA2C73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367770"/>
            <a:ext cx="5646821" cy="2541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C322DC-D98A-4070-A3E8-3DAFBA731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850" y="3276600"/>
            <a:ext cx="5752699" cy="25887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4D57C9-6944-4C84-9D31-5E52F7178B80}"/>
              </a:ext>
            </a:extLst>
          </p:cNvPr>
          <p:cNvSpPr txBox="1"/>
          <p:nvPr/>
        </p:nvSpPr>
        <p:spPr>
          <a:xfrm>
            <a:off x="697832" y="652695"/>
            <a:ext cx="4180791" cy="391826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Int</a:t>
            </a:r>
            <a:r>
              <a:rPr lang="en-US" sz="3200" b="1" dirty="0">
                <a:solidFill>
                  <a:schemeClr val="tx1"/>
                </a:solidFill>
              </a:rPr>
              <a:t>uitive Understanding: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b="1" dirty="0">
              <a:solidFill>
                <a:schemeClr val="tx1"/>
              </a:solidFill>
              <a:ea typeface="Calibri Light"/>
              <a:cs typeface="Calibri Light"/>
            </a:endParaRPr>
          </a:p>
          <a:p>
            <a:pPr marL="571500" indent="-5715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Vehicular traffic and emission and burning of waste are the major reason for pollution in Bengaluru.</a:t>
            </a:r>
          </a:p>
          <a:p>
            <a:pPr marL="571500" indent="-5715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BWSSB, </a:t>
            </a:r>
            <a:r>
              <a:rPr lang="en-US" sz="3200" b="1" dirty="0" err="1">
                <a:solidFill>
                  <a:schemeClr val="tx1"/>
                </a:solidFill>
              </a:rPr>
              <a:t>Peenya</a:t>
            </a:r>
            <a:r>
              <a:rPr lang="en-US" sz="3200" b="1" dirty="0">
                <a:solidFill>
                  <a:schemeClr val="tx1"/>
                </a:solidFill>
              </a:rPr>
              <a:t> are the industrial Belt which correlate to the high air pollution.</a:t>
            </a:r>
            <a:endParaRPr lang="en-US" sz="3200" b="1" dirty="0">
              <a:solidFill>
                <a:schemeClr val="tx1"/>
              </a:solidFill>
              <a:ea typeface="Calibri Light"/>
              <a:cs typeface="Calibri Light"/>
            </a:endParaRPr>
          </a:p>
          <a:p>
            <a:pPr marL="571500" indent="-5715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  <a:ea typeface="Calibri Light"/>
                <a:cs typeface="Calibri Light"/>
              </a:rPr>
              <a:t>Where do you think are the images on the right side, from?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dirty="0">
              <a:latin typeface="+mj-l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58236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ABED-4CFF-F097-CD3B-53C5C38D3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Calibri Light"/>
                <a:cs typeface="Calibri Light"/>
              </a:rPr>
              <a:t>AQI Components</a:t>
            </a:r>
            <a:endParaRPr lang="en-US" dirty="0"/>
          </a:p>
        </p:txBody>
      </p:sp>
      <p:pic>
        <p:nvPicPr>
          <p:cNvPr id="4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E9581DB8-63F2-FD0E-A76F-7FA22089B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929" y="1690688"/>
            <a:ext cx="7275414" cy="4648661"/>
          </a:xfrm>
        </p:spPr>
      </p:pic>
    </p:spTree>
    <p:extLst>
      <p:ext uri="{BB962C8B-B14F-4D97-AF65-F5344CB8AC3E}">
        <p14:creationId xmlns:p14="http://schemas.microsoft.com/office/powerpoint/2010/main" val="18745829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</TotalTime>
  <Words>507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Roboto</vt:lpstr>
      <vt:lpstr>office theme</vt:lpstr>
      <vt:lpstr>Mesh</vt:lpstr>
      <vt:lpstr>Retrospect</vt:lpstr>
      <vt:lpstr>Tracking Air Pollution Levels in Bengaluru City DVST Project- Jan '22</vt:lpstr>
      <vt:lpstr>A grim situation evolving in Bengaluru City</vt:lpstr>
      <vt:lpstr>Air Quality Dataset</vt:lpstr>
      <vt:lpstr>PowerPoint Presentation</vt:lpstr>
      <vt:lpstr>PowerPoint Presentation</vt:lpstr>
      <vt:lpstr>PowerPoint Presentation</vt:lpstr>
      <vt:lpstr>Area wise analysis</vt:lpstr>
      <vt:lpstr>PowerPoint Presentation</vt:lpstr>
      <vt:lpstr>AQI Components</vt:lpstr>
      <vt:lpstr>PowerPoint Presentation</vt:lpstr>
      <vt:lpstr>Summary Statistics of Bengaluru Air Quality(2015-2020)</vt:lpstr>
      <vt:lpstr>Conclusion</vt:lpstr>
      <vt:lpstr>Selected 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aarti Madhavi</cp:lastModifiedBy>
  <cp:revision>297</cp:revision>
  <dcterms:created xsi:type="dcterms:W3CDTF">2022-04-28T12:15:12Z</dcterms:created>
  <dcterms:modified xsi:type="dcterms:W3CDTF">2022-04-29T04:17:05Z</dcterms:modified>
</cp:coreProperties>
</file>